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162"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a6432b453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a6432b453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9f180fda3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9f180fda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6432b453d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6432b453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6432b453d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6432b453d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6432b453d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6432b453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a6432b453d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a6432b453d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6432b453d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6432b453d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6432b453d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6432b453d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6432b453d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6432b453d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a6432b453d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a6432b453d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a8845d96b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a8845d96b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6432b453d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a6432b453d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6432b453d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6432b453d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6432b453d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6432b453d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6432b453d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6432b453d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6432b453d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6432b453d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6432b453d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6432b453d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6432b453d_2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6432b453d_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6432b453d_2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6432b453d_2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6432b453d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6432b453d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6432b453d_2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6432b453d_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a6943742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a6943742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6432b453d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6432b453d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6432b453d_2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6432b453d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6432b453d_2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a6432b453d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fbcca612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fbcca612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bcca612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fbcca612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fbcca612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fbcca612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fbcca612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9fbcca612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6943742bf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6943742bf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a6943742b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a6943742b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6943742b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a6943742b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a6943742b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a6943742b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a6943742b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a6943742b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6943742b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6943742b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a6432b45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a6432b45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9f180fda3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9f180fda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6432b453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6432b45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face-recognition-using-javascript-api-face-api-js-75af10bc3dee"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infoq.com/news/2020/03/face-api-j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74288" y="82775"/>
            <a:ext cx="8520600" cy="103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EMOTION DETECTION</a:t>
            </a:r>
            <a:endParaRPr/>
          </a:p>
        </p:txBody>
      </p:sp>
      <p:sp>
        <p:nvSpPr>
          <p:cNvPr id="55" name="Google Shape;55;p13"/>
          <p:cNvSpPr txBox="1"/>
          <p:nvPr/>
        </p:nvSpPr>
        <p:spPr>
          <a:xfrm>
            <a:off x="1564850" y="3282525"/>
            <a:ext cx="2646600" cy="17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sz="1600" b="1"/>
              <a:t>PRAJEETH KUMAR M J</a:t>
            </a:r>
            <a:endParaRPr sz="1600" b="1"/>
          </a:p>
          <a:p>
            <a:pPr marL="0" lvl="0" indent="0" algn="ctr" rtl="0">
              <a:spcBef>
                <a:spcPts val="0"/>
              </a:spcBef>
              <a:spcAft>
                <a:spcPts val="0"/>
              </a:spcAft>
              <a:buNone/>
            </a:pPr>
            <a:r>
              <a:rPr lang="en" sz="1600" b="1"/>
              <a:t>18BCE2354</a:t>
            </a:r>
            <a:endParaRPr sz="1600" b="1"/>
          </a:p>
        </p:txBody>
      </p:sp>
      <p:sp>
        <p:nvSpPr>
          <p:cNvPr id="56" name="Google Shape;56;p13"/>
          <p:cNvSpPr txBox="1"/>
          <p:nvPr/>
        </p:nvSpPr>
        <p:spPr>
          <a:xfrm>
            <a:off x="4999725" y="3282525"/>
            <a:ext cx="2646600" cy="17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en" sz="1600" b="1"/>
              <a:t>VISHAL VEERAMANI</a:t>
            </a:r>
            <a:endParaRPr sz="1600" b="1"/>
          </a:p>
          <a:p>
            <a:pPr marL="0" lvl="0" indent="0" algn="ctr" rtl="0">
              <a:spcBef>
                <a:spcPts val="0"/>
              </a:spcBef>
              <a:spcAft>
                <a:spcPts val="0"/>
              </a:spcAft>
              <a:buNone/>
            </a:pPr>
            <a:r>
              <a:rPr lang="en" sz="1600" b="1"/>
              <a:t>18BCE2360</a:t>
            </a:r>
            <a:endParaRPr sz="1600" b="1"/>
          </a:p>
        </p:txBody>
      </p:sp>
      <p:pic>
        <p:nvPicPr>
          <p:cNvPr id="57" name="Google Shape;57;p13"/>
          <p:cNvPicPr preferRelativeResize="0"/>
          <p:nvPr/>
        </p:nvPicPr>
        <p:blipFill>
          <a:blip r:embed="rId3">
            <a:alphaModFix/>
          </a:blip>
          <a:stretch>
            <a:fillRect/>
          </a:stretch>
        </p:blipFill>
        <p:spPr>
          <a:xfrm>
            <a:off x="1709838" y="1121675"/>
            <a:ext cx="5649525" cy="2824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274275" y="18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Modules wise description</a:t>
            </a:r>
            <a:endParaRPr/>
          </a:p>
        </p:txBody>
      </p:sp>
      <p:sp>
        <p:nvSpPr>
          <p:cNvPr id="111" name="Google Shape;111;p22"/>
          <p:cNvSpPr txBox="1">
            <a:spLocks noGrp="1"/>
          </p:cNvSpPr>
          <p:nvPr>
            <p:ph type="body" idx="1"/>
          </p:nvPr>
        </p:nvSpPr>
        <p:spPr>
          <a:xfrm>
            <a:off x="311700" y="755875"/>
            <a:ext cx="8520600" cy="42753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None/>
            </a:pPr>
            <a:r>
              <a:rPr lang="en" sz="1600">
                <a:solidFill>
                  <a:schemeClr val="dk1"/>
                </a:solidFill>
              </a:rPr>
              <a:t>Our model name is Sentimeter(which detects the sentiments).</a:t>
            </a:r>
            <a:endParaRPr sz="1600">
              <a:solidFill>
                <a:schemeClr val="dk1"/>
              </a:solidFill>
            </a:endParaRPr>
          </a:p>
          <a:p>
            <a:pPr marL="0" lvl="0" indent="0" algn="ctr" rtl="0">
              <a:spcBef>
                <a:spcPts val="800"/>
              </a:spcBef>
              <a:spcAft>
                <a:spcPts val="0"/>
              </a:spcAft>
              <a:buNone/>
            </a:pPr>
            <a:r>
              <a:rPr lang="en" sz="1600">
                <a:solidFill>
                  <a:schemeClr val="dk1"/>
                </a:solidFill>
              </a:rPr>
              <a:t>Work breakdown structure:</a:t>
            </a:r>
            <a:endParaRPr sz="1600">
              <a:solidFill>
                <a:schemeClr val="dk1"/>
              </a:solidFill>
            </a:endParaRPr>
          </a:p>
          <a:p>
            <a:pPr marL="0" lvl="0" indent="0" algn="l" rtl="0">
              <a:spcBef>
                <a:spcPts val="800"/>
              </a:spcBef>
              <a:spcAft>
                <a:spcPts val="0"/>
              </a:spcAft>
              <a:buNone/>
            </a:pPr>
            <a:r>
              <a:rPr lang="en" sz="1600">
                <a:solidFill>
                  <a:schemeClr val="dk1"/>
                </a:solidFill>
              </a:rPr>
              <a:t>1. Home page</a:t>
            </a:r>
            <a:endParaRPr sz="1600">
              <a:solidFill>
                <a:schemeClr val="dk1"/>
              </a:solidFill>
            </a:endParaRPr>
          </a:p>
          <a:p>
            <a:pPr marL="0" lvl="0" indent="0" algn="l" rtl="0">
              <a:spcBef>
                <a:spcPts val="800"/>
              </a:spcBef>
              <a:spcAft>
                <a:spcPts val="0"/>
              </a:spcAft>
              <a:buNone/>
            </a:pPr>
            <a:r>
              <a:rPr lang="en" sz="1600">
                <a:solidFill>
                  <a:schemeClr val="dk1"/>
                </a:solidFill>
              </a:rPr>
              <a:t>2. Login page</a:t>
            </a:r>
            <a:endParaRPr sz="1600">
              <a:solidFill>
                <a:schemeClr val="dk1"/>
              </a:solidFill>
            </a:endParaRPr>
          </a:p>
          <a:p>
            <a:pPr marL="0" lvl="0" indent="0" algn="l" rtl="0">
              <a:spcBef>
                <a:spcPts val="800"/>
              </a:spcBef>
              <a:spcAft>
                <a:spcPts val="0"/>
              </a:spcAft>
              <a:buNone/>
            </a:pPr>
            <a:r>
              <a:rPr lang="en" sz="1600">
                <a:solidFill>
                  <a:schemeClr val="dk1"/>
                </a:solidFill>
              </a:rPr>
              <a:t>3. Instruction page</a:t>
            </a:r>
            <a:endParaRPr sz="1600">
              <a:solidFill>
                <a:schemeClr val="dk1"/>
              </a:solidFill>
            </a:endParaRPr>
          </a:p>
          <a:p>
            <a:pPr marL="0" lvl="0" indent="0" algn="l" rtl="0">
              <a:spcBef>
                <a:spcPts val="800"/>
              </a:spcBef>
              <a:spcAft>
                <a:spcPts val="0"/>
              </a:spcAft>
              <a:buNone/>
            </a:pPr>
            <a:r>
              <a:rPr lang="en" sz="1600">
                <a:solidFill>
                  <a:schemeClr val="dk1"/>
                </a:solidFill>
              </a:rPr>
              <a:t>4. Image emotion</a:t>
            </a:r>
            <a:endParaRPr sz="1600">
              <a:solidFill>
                <a:schemeClr val="dk1"/>
              </a:solidFill>
            </a:endParaRPr>
          </a:p>
          <a:p>
            <a:pPr marL="0" lvl="0" indent="0" algn="l" rtl="0">
              <a:spcBef>
                <a:spcPts val="800"/>
              </a:spcBef>
              <a:spcAft>
                <a:spcPts val="0"/>
              </a:spcAft>
              <a:buNone/>
            </a:pPr>
            <a:r>
              <a:rPr lang="en" sz="1600">
                <a:solidFill>
                  <a:schemeClr val="dk1"/>
                </a:solidFill>
              </a:rPr>
              <a:t>5. Webcam emotion</a:t>
            </a:r>
            <a:endParaRPr sz="1600">
              <a:solidFill>
                <a:schemeClr val="dk1"/>
              </a:solidFill>
            </a:endParaRPr>
          </a:p>
          <a:p>
            <a:pPr marL="0" lvl="0" indent="0" algn="l" rtl="0">
              <a:spcBef>
                <a:spcPts val="800"/>
              </a:spcBef>
              <a:spcAft>
                <a:spcPts val="0"/>
              </a:spcAft>
              <a:buNone/>
            </a:pPr>
            <a:r>
              <a:rPr lang="en" sz="1600">
                <a:solidFill>
                  <a:schemeClr val="dk1"/>
                </a:solidFill>
              </a:rPr>
              <a:t>6. Accuracy emotion</a:t>
            </a:r>
            <a:endParaRPr sz="1600">
              <a:solidFill>
                <a:schemeClr val="dk1"/>
              </a:solidFill>
            </a:endParaRPr>
          </a:p>
          <a:p>
            <a:pPr marL="0" lvl="0" indent="0" algn="l" rtl="0">
              <a:spcBef>
                <a:spcPts val="800"/>
              </a:spcBef>
              <a:spcAft>
                <a:spcPts val="0"/>
              </a:spcAft>
              <a:buNone/>
            </a:pPr>
            <a:r>
              <a:rPr lang="en" sz="1600">
                <a:solidFill>
                  <a:schemeClr val="dk1"/>
                </a:solidFill>
              </a:rPr>
              <a:t>7. Feedback page</a:t>
            </a:r>
            <a:endParaRPr sz="1600">
              <a:solidFill>
                <a:schemeClr val="dk1"/>
              </a:solidFill>
            </a:endParaRPr>
          </a:p>
          <a:p>
            <a:pPr marL="0" lvl="0" indent="0" algn="l" rtl="0">
              <a:spcBef>
                <a:spcPts val="800"/>
              </a:spcBef>
              <a:spcAft>
                <a:spcPts val="0"/>
              </a:spcAft>
              <a:buNone/>
            </a:pPr>
            <a:r>
              <a:rPr lang="en" sz="1600">
                <a:solidFill>
                  <a:schemeClr val="dk1"/>
                </a:solidFill>
              </a:rPr>
              <a:t>8. End page</a:t>
            </a:r>
            <a:endParaRPr sz="1600">
              <a:solidFill>
                <a:schemeClr val="dk1"/>
              </a:solidFill>
            </a:endParaRPr>
          </a:p>
          <a:p>
            <a:pPr marL="0" lvl="0" indent="0" algn="l" rtl="0">
              <a:spcBef>
                <a:spcPts val="800"/>
              </a:spcBef>
              <a:spcAft>
                <a:spcPts val="0"/>
              </a:spcAft>
              <a:buNone/>
            </a:pPr>
            <a:r>
              <a:rPr lang="en" sz="1600">
                <a:solidFill>
                  <a:schemeClr val="dk1"/>
                </a:solidFill>
              </a:rPr>
              <a:t>9. Chat application page</a:t>
            </a: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Clr>
                <a:schemeClr val="dk1"/>
              </a:buClr>
              <a:buSzPts val="1100"/>
              <a:buFont typeface="Arial"/>
              <a:buNone/>
            </a:pPr>
            <a:endParaRPr sz="1700">
              <a:solidFill>
                <a:schemeClr val="dk1"/>
              </a:solidFill>
            </a:endParaRPr>
          </a:p>
          <a:p>
            <a:pPr marL="0" lvl="0" indent="0" algn="l" rtl="0">
              <a:spcBef>
                <a:spcPts val="800"/>
              </a:spcBef>
              <a:spcAft>
                <a:spcPts val="0"/>
              </a:spcAft>
              <a:buClr>
                <a:schemeClr val="dk1"/>
              </a:buClr>
              <a:buSzPts val="1100"/>
              <a:buFont typeface="Arial"/>
              <a:buNone/>
            </a:pPr>
            <a:endParaRPr sz="1700">
              <a:solidFill>
                <a:schemeClr val="dk1"/>
              </a:solidFill>
            </a:endParaRPr>
          </a:p>
          <a:p>
            <a:pPr marL="0" lvl="0" indent="0" algn="l" rtl="0">
              <a:spcBef>
                <a:spcPts val="800"/>
              </a:spcBef>
              <a:spcAft>
                <a:spcPts val="0"/>
              </a:spcAft>
              <a:buNone/>
            </a:pPr>
            <a:endParaRPr sz="1700">
              <a:solidFill>
                <a:schemeClr val="dk1"/>
              </a:solidFill>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spcBef>
                <a:spcPts val="0"/>
              </a:spcBef>
              <a:spcAft>
                <a:spcPts val="1600"/>
              </a:spcAft>
              <a:buNone/>
            </a:pPr>
            <a:endParaRPr/>
          </a:p>
        </p:txBody>
      </p:sp>
      <p:pic>
        <p:nvPicPr>
          <p:cNvPr id="112" name="Google Shape;112;p22"/>
          <p:cNvPicPr preferRelativeResize="0"/>
          <p:nvPr/>
        </p:nvPicPr>
        <p:blipFill>
          <a:blip r:embed="rId3">
            <a:alphaModFix/>
          </a:blip>
          <a:stretch>
            <a:fillRect/>
          </a:stretch>
        </p:blipFill>
        <p:spPr>
          <a:xfrm>
            <a:off x="4572000" y="1823600"/>
            <a:ext cx="3438875" cy="297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23"/>
          <p:cNvPicPr preferRelativeResize="0"/>
          <p:nvPr/>
        </p:nvPicPr>
        <p:blipFill>
          <a:blip r:embed="rId3">
            <a:alphaModFix/>
          </a:blip>
          <a:stretch>
            <a:fillRect/>
          </a:stretch>
        </p:blipFill>
        <p:spPr>
          <a:xfrm>
            <a:off x="603425" y="152400"/>
            <a:ext cx="8016976"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Gui state models : 1. Home page</a:t>
            </a:r>
            <a:endParaRPr/>
          </a:p>
        </p:txBody>
      </p:sp>
      <p:sp>
        <p:nvSpPr>
          <p:cNvPr id="123" name="Google Shape;12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home page with the title, about the website,and login link.</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24" name="Google Shape;124;p24"/>
          <p:cNvPicPr preferRelativeResize="0"/>
          <p:nvPr/>
        </p:nvPicPr>
        <p:blipFill>
          <a:blip r:embed="rId3">
            <a:alphaModFix/>
          </a:blip>
          <a:stretch>
            <a:fillRect/>
          </a:stretch>
        </p:blipFill>
        <p:spPr>
          <a:xfrm>
            <a:off x="756000" y="1627649"/>
            <a:ext cx="6842827" cy="34164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Login page</a:t>
            </a:r>
            <a:endParaRPr/>
          </a:p>
        </p:txBody>
      </p:sp>
      <p:sp>
        <p:nvSpPr>
          <p:cNvPr id="130" name="Google Shape;130;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is used for login purpose. It asks the user to enter username and password to login to the sentimeter model website.</a:t>
            </a:r>
            <a:endParaRPr/>
          </a:p>
          <a:p>
            <a:pPr marL="0" lvl="0" indent="0" algn="l" rtl="0">
              <a:spcBef>
                <a:spcPts val="1600"/>
              </a:spcBef>
              <a:spcAft>
                <a:spcPts val="1600"/>
              </a:spcAft>
              <a:buNone/>
            </a:pPr>
            <a:endParaRPr/>
          </a:p>
        </p:txBody>
      </p:sp>
      <p:pic>
        <p:nvPicPr>
          <p:cNvPr id="131" name="Google Shape;131;p25"/>
          <p:cNvPicPr preferRelativeResize="0"/>
          <p:nvPr/>
        </p:nvPicPr>
        <p:blipFill>
          <a:blip r:embed="rId3">
            <a:alphaModFix/>
          </a:blip>
          <a:stretch>
            <a:fillRect/>
          </a:stretch>
        </p:blipFill>
        <p:spPr>
          <a:xfrm>
            <a:off x="311700" y="1946150"/>
            <a:ext cx="8128601" cy="3197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Instruction page</a:t>
            </a:r>
            <a:endParaRPr/>
          </a:p>
        </p:txBody>
      </p:sp>
      <p:sp>
        <p:nvSpPr>
          <p:cNvPr id="137" name="Google Shape;13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is to instruct the users how to proceed further.</a:t>
            </a:r>
            <a:endParaRPr/>
          </a:p>
          <a:p>
            <a:pPr marL="0" lvl="0" indent="0" algn="l" rtl="0">
              <a:spcBef>
                <a:spcPts val="1600"/>
              </a:spcBef>
              <a:spcAft>
                <a:spcPts val="1600"/>
              </a:spcAft>
              <a:buNone/>
            </a:pPr>
            <a:endParaRPr/>
          </a:p>
        </p:txBody>
      </p:sp>
      <p:pic>
        <p:nvPicPr>
          <p:cNvPr id="138" name="Google Shape;138;p26"/>
          <p:cNvPicPr preferRelativeResize="0"/>
          <p:nvPr/>
        </p:nvPicPr>
        <p:blipFill>
          <a:blip r:embed="rId3">
            <a:alphaModFix/>
          </a:blip>
          <a:stretch>
            <a:fillRect/>
          </a:stretch>
        </p:blipFill>
        <p:spPr>
          <a:xfrm>
            <a:off x="1065875" y="1585078"/>
            <a:ext cx="6544025" cy="3315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35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Image emotion</a:t>
            </a:r>
            <a:endParaRPr/>
          </a:p>
        </p:txBody>
      </p:sp>
      <p:sp>
        <p:nvSpPr>
          <p:cNvPr id="144" name="Google Shape;14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1300" b="1">
                <a:solidFill>
                  <a:schemeClr val="dk1"/>
                </a:solidFill>
                <a:highlight>
                  <a:srgbClr val="FFF2CC"/>
                </a:highlight>
              </a:rPr>
              <a:t>Image Emotion is a part of this project in which you have to upload an Image of a person expressing some type of an emotion. With the faceAPI program we have integrated into our project, the displayed emotion will be inferred and outputted.</a:t>
            </a:r>
            <a:endParaRPr sz="1300" b="1">
              <a:solidFill>
                <a:schemeClr val="dk1"/>
              </a:solidFill>
              <a:highlight>
                <a:srgbClr val="FFF2CC"/>
              </a:highlight>
            </a:endParaRPr>
          </a:p>
          <a:p>
            <a:pPr marL="0" lvl="0" indent="0" algn="l" rtl="0">
              <a:spcBef>
                <a:spcPts val="400"/>
              </a:spcBef>
              <a:spcAft>
                <a:spcPts val="1600"/>
              </a:spcAft>
              <a:buNone/>
            </a:pPr>
            <a:endParaRPr/>
          </a:p>
        </p:txBody>
      </p:sp>
      <p:pic>
        <p:nvPicPr>
          <p:cNvPr id="145" name="Google Shape;145;p27"/>
          <p:cNvPicPr preferRelativeResize="0"/>
          <p:nvPr/>
        </p:nvPicPr>
        <p:blipFill>
          <a:blip r:embed="rId3">
            <a:alphaModFix/>
          </a:blip>
          <a:stretch>
            <a:fillRect/>
          </a:stretch>
        </p:blipFill>
        <p:spPr>
          <a:xfrm>
            <a:off x="1065900" y="2174446"/>
            <a:ext cx="5911926" cy="2969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52" name="Google Shape;152;p28"/>
          <p:cNvPicPr preferRelativeResize="0"/>
          <p:nvPr/>
        </p:nvPicPr>
        <p:blipFill>
          <a:blip r:embed="rId3">
            <a:alphaModFix/>
          </a:blip>
          <a:stretch>
            <a:fillRect/>
          </a:stretch>
        </p:blipFill>
        <p:spPr>
          <a:xfrm>
            <a:off x="179978" y="445025"/>
            <a:ext cx="8652321" cy="418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5. Webcam emotion</a:t>
            </a:r>
            <a:endParaRPr/>
          </a:p>
        </p:txBody>
      </p:sp>
      <p:sp>
        <p:nvSpPr>
          <p:cNvPr id="158" name="Google Shape;15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None/>
            </a:pPr>
            <a:r>
              <a:rPr lang="en" sz="1300" b="1">
                <a:solidFill>
                  <a:schemeClr val="dk1"/>
                </a:solidFill>
                <a:highlight>
                  <a:srgbClr val="FFF2CC"/>
                </a:highlight>
              </a:rPr>
              <a:t>Webcam Emotion is another part of this of this project in which you have to enable the chrome experimental features and the allow the browser to access your webcam. Shortly after you follow the steps listed above, your webcam will be turned on and then your face will be projected on the interface. Here, you can make any type of face that represents various emotions, and the program devoloped will infer those emotions and dispay its guess in realtime.</a:t>
            </a:r>
            <a:endParaRPr sz="1300" b="1">
              <a:solidFill>
                <a:schemeClr val="dk1"/>
              </a:solidFill>
              <a:highlight>
                <a:srgbClr val="FFF2CC"/>
              </a:highlight>
            </a:endParaRPr>
          </a:p>
          <a:p>
            <a:pPr marL="0" lvl="0" indent="0" algn="l" rtl="0">
              <a:spcBef>
                <a:spcPts val="1400"/>
              </a:spcBef>
              <a:spcAft>
                <a:spcPts val="0"/>
              </a:spcAft>
              <a:buNone/>
            </a:pPr>
            <a:endParaRPr sz="1300" b="1">
              <a:solidFill>
                <a:schemeClr val="dk1"/>
              </a:solidFill>
              <a:highlight>
                <a:srgbClr val="FFF2CC"/>
              </a:highlight>
            </a:endParaRPr>
          </a:p>
          <a:p>
            <a:pPr marL="0" lvl="0" indent="0" algn="l" rtl="0">
              <a:spcBef>
                <a:spcPts val="1400"/>
              </a:spcBef>
              <a:spcAft>
                <a:spcPts val="0"/>
              </a:spcAft>
              <a:buClr>
                <a:schemeClr val="dk1"/>
              </a:buClr>
              <a:buSzPts val="1100"/>
              <a:buFont typeface="Arial"/>
              <a:buNone/>
            </a:pPr>
            <a:endParaRPr sz="1300" b="1">
              <a:solidFill>
                <a:schemeClr val="dk1"/>
              </a:solidFill>
              <a:highlight>
                <a:srgbClr val="FFF2CC"/>
              </a:highlight>
            </a:endParaRPr>
          </a:p>
          <a:p>
            <a:pPr marL="0" lvl="0" indent="0" algn="l" rtl="0">
              <a:spcBef>
                <a:spcPts val="400"/>
              </a:spcBef>
              <a:spcAft>
                <a:spcPts val="1600"/>
              </a:spcAft>
              <a:buNone/>
            </a:pPr>
            <a:endParaRPr b="1"/>
          </a:p>
        </p:txBody>
      </p:sp>
      <p:pic>
        <p:nvPicPr>
          <p:cNvPr id="159" name="Google Shape;159;p29"/>
          <p:cNvPicPr preferRelativeResize="0"/>
          <p:nvPr/>
        </p:nvPicPr>
        <p:blipFill>
          <a:blip r:embed="rId3">
            <a:alphaModFix/>
          </a:blip>
          <a:stretch>
            <a:fillRect/>
          </a:stretch>
        </p:blipFill>
        <p:spPr>
          <a:xfrm>
            <a:off x="0" y="2857500"/>
            <a:ext cx="4010100" cy="2039276"/>
          </a:xfrm>
          <a:prstGeom prst="rect">
            <a:avLst/>
          </a:prstGeom>
          <a:noFill/>
          <a:ln>
            <a:noFill/>
          </a:ln>
        </p:spPr>
      </p:pic>
      <p:pic>
        <p:nvPicPr>
          <p:cNvPr id="160" name="Google Shape;160;p29"/>
          <p:cNvPicPr preferRelativeResize="0"/>
          <p:nvPr/>
        </p:nvPicPr>
        <p:blipFill>
          <a:blip r:embed="rId4">
            <a:alphaModFix/>
          </a:blip>
          <a:stretch>
            <a:fillRect/>
          </a:stretch>
        </p:blipFill>
        <p:spPr>
          <a:xfrm>
            <a:off x="4572000" y="2714313"/>
            <a:ext cx="4390177" cy="21824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7" name="Google Shape;167;p30"/>
          <p:cNvPicPr preferRelativeResize="0"/>
          <p:nvPr/>
        </p:nvPicPr>
        <p:blipFill>
          <a:blip r:embed="rId3">
            <a:alphaModFix/>
          </a:blip>
          <a:stretch>
            <a:fillRect/>
          </a:stretch>
        </p:blipFill>
        <p:spPr>
          <a:xfrm>
            <a:off x="0" y="132013"/>
            <a:ext cx="9143999" cy="48794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255050" y="-120275"/>
            <a:ext cx="8839200" cy="473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729450"/>
            <a:ext cx="8520600" cy="97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Demo Video Link</a:t>
            </a:r>
            <a:endParaRPr/>
          </a:p>
        </p:txBody>
      </p:sp>
      <p:sp>
        <p:nvSpPr>
          <p:cNvPr id="63" name="Google Shape;63;p14"/>
          <p:cNvSpPr txBox="1">
            <a:spLocks noGrp="1"/>
          </p:cNvSpPr>
          <p:nvPr>
            <p:ph type="subTitle" idx="1"/>
          </p:nvPr>
        </p:nvSpPr>
        <p:spPr>
          <a:xfrm>
            <a:off x="311700" y="23478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FF"/>
                </a:solidFill>
              </a:rPr>
              <a:t>https://www.youtube.com/watch?v=wpVYZwIhuaQ</a:t>
            </a:r>
            <a:endParaRPr>
              <a:solidFill>
                <a:srgbClr val="0000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 Accuracy emotion</a:t>
            </a:r>
            <a:endParaRPr/>
          </a:p>
        </p:txBody>
      </p:sp>
      <p:sp>
        <p:nvSpPr>
          <p:cNvPr id="178" name="Google Shape;17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n" sz="1300" b="1">
                <a:solidFill>
                  <a:schemeClr val="dk1"/>
                </a:solidFill>
                <a:highlight>
                  <a:srgbClr val="FFF2CC"/>
                </a:highlight>
              </a:rPr>
              <a:t>Accuray Emotion is a tuned version of webcam emotion that follows the same steps as that program with the only additions that it shows the accuracy level and framerate per second</a:t>
            </a:r>
            <a:endParaRPr sz="1300" b="1">
              <a:solidFill>
                <a:schemeClr val="dk1"/>
              </a:solidFill>
              <a:highlight>
                <a:srgbClr val="FFF2CC"/>
              </a:highlight>
            </a:endParaRPr>
          </a:p>
          <a:p>
            <a:pPr marL="0" lvl="0" indent="0" algn="l" rtl="0">
              <a:spcBef>
                <a:spcPts val="400"/>
              </a:spcBef>
              <a:spcAft>
                <a:spcPts val="1600"/>
              </a:spcAft>
              <a:buNone/>
            </a:pPr>
            <a:endParaRPr/>
          </a:p>
        </p:txBody>
      </p:sp>
      <p:pic>
        <p:nvPicPr>
          <p:cNvPr id="179" name="Google Shape;179;p32"/>
          <p:cNvPicPr preferRelativeResize="0"/>
          <p:nvPr/>
        </p:nvPicPr>
        <p:blipFill>
          <a:blip r:embed="rId3">
            <a:alphaModFix/>
          </a:blip>
          <a:stretch>
            <a:fillRect/>
          </a:stretch>
        </p:blipFill>
        <p:spPr>
          <a:xfrm>
            <a:off x="1724025" y="2055423"/>
            <a:ext cx="5030074" cy="284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386200" y="426375"/>
            <a:ext cx="4016950" cy="2270725"/>
          </a:xfrm>
          <a:prstGeom prst="rect">
            <a:avLst/>
          </a:prstGeom>
          <a:noFill/>
          <a:ln>
            <a:noFill/>
          </a:ln>
        </p:spPr>
      </p:pic>
      <p:pic>
        <p:nvPicPr>
          <p:cNvPr id="185" name="Google Shape;185;p33"/>
          <p:cNvPicPr preferRelativeResize="0"/>
          <p:nvPr/>
        </p:nvPicPr>
        <p:blipFill>
          <a:blip r:embed="rId4">
            <a:alphaModFix/>
          </a:blip>
          <a:stretch>
            <a:fillRect/>
          </a:stretch>
        </p:blipFill>
        <p:spPr>
          <a:xfrm>
            <a:off x="4714875" y="426375"/>
            <a:ext cx="4146825" cy="2344150"/>
          </a:xfrm>
          <a:prstGeom prst="rect">
            <a:avLst/>
          </a:prstGeom>
          <a:noFill/>
          <a:ln>
            <a:noFill/>
          </a:ln>
        </p:spPr>
      </p:pic>
      <p:pic>
        <p:nvPicPr>
          <p:cNvPr id="186" name="Google Shape;186;p33"/>
          <p:cNvPicPr preferRelativeResize="0"/>
          <p:nvPr/>
        </p:nvPicPr>
        <p:blipFill>
          <a:blip r:embed="rId5">
            <a:alphaModFix/>
          </a:blip>
          <a:stretch>
            <a:fillRect/>
          </a:stretch>
        </p:blipFill>
        <p:spPr>
          <a:xfrm>
            <a:off x="2503350" y="2901449"/>
            <a:ext cx="3788521" cy="21416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Feedback page</a:t>
            </a:r>
            <a:endParaRPr/>
          </a:p>
        </p:txBody>
      </p:sp>
      <p:sp>
        <p:nvSpPr>
          <p:cNvPr id="192" name="Google Shape;19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is to get feedback from the user about the website. It asks the rating and comments to enter if we click on the END button.</a:t>
            </a:r>
            <a:endParaRPr/>
          </a:p>
          <a:p>
            <a:pPr marL="0" lvl="0" indent="0" algn="l" rtl="0">
              <a:spcBef>
                <a:spcPts val="1600"/>
              </a:spcBef>
              <a:spcAft>
                <a:spcPts val="1600"/>
              </a:spcAft>
              <a:buNone/>
            </a:pPr>
            <a:endParaRPr/>
          </a:p>
        </p:txBody>
      </p:sp>
      <p:pic>
        <p:nvPicPr>
          <p:cNvPr id="193" name="Google Shape;193;p34"/>
          <p:cNvPicPr preferRelativeResize="0"/>
          <p:nvPr/>
        </p:nvPicPr>
        <p:blipFill>
          <a:blip r:embed="rId3">
            <a:alphaModFix/>
          </a:blip>
          <a:stretch>
            <a:fillRect/>
          </a:stretch>
        </p:blipFill>
        <p:spPr>
          <a:xfrm>
            <a:off x="1052075" y="2002746"/>
            <a:ext cx="6217651" cy="314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 End page</a:t>
            </a:r>
            <a:endParaRPr/>
          </a:p>
        </p:txBody>
      </p:sp>
      <p:sp>
        <p:nvSpPr>
          <p:cNvPr id="199" name="Google Shape;199;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is the end page like a thank you page after submitting the POST button.</a:t>
            </a:r>
            <a:endParaRPr/>
          </a:p>
          <a:p>
            <a:pPr marL="0" lvl="0" indent="0" algn="l" rtl="0">
              <a:spcBef>
                <a:spcPts val="1600"/>
              </a:spcBef>
              <a:spcAft>
                <a:spcPts val="1600"/>
              </a:spcAft>
              <a:buNone/>
            </a:pPr>
            <a:endParaRPr/>
          </a:p>
        </p:txBody>
      </p:sp>
      <p:pic>
        <p:nvPicPr>
          <p:cNvPr id="200" name="Google Shape;200;p35"/>
          <p:cNvPicPr preferRelativeResize="0"/>
          <p:nvPr/>
        </p:nvPicPr>
        <p:blipFill>
          <a:blip r:embed="rId3">
            <a:alphaModFix/>
          </a:blip>
          <a:stretch>
            <a:fillRect/>
          </a:stretch>
        </p:blipFill>
        <p:spPr>
          <a:xfrm>
            <a:off x="1065075" y="1904726"/>
            <a:ext cx="6416374" cy="3238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 Chat application page</a:t>
            </a:r>
            <a:endParaRPr/>
          </a:p>
        </p:txBody>
      </p:sp>
      <p:sp>
        <p:nvSpPr>
          <p:cNvPr id="206" name="Google Shape;206;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is used for the users to chat with the admin and ask their queries.</a:t>
            </a:r>
            <a:endParaRPr/>
          </a:p>
          <a:p>
            <a:pPr marL="0" lvl="0" indent="0" algn="l" rtl="0">
              <a:spcBef>
                <a:spcPts val="1600"/>
              </a:spcBef>
              <a:spcAft>
                <a:spcPts val="1600"/>
              </a:spcAft>
              <a:buNone/>
            </a:pPr>
            <a:endParaRPr/>
          </a:p>
        </p:txBody>
      </p:sp>
      <p:pic>
        <p:nvPicPr>
          <p:cNvPr id="207" name="Google Shape;207;p36"/>
          <p:cNvPicPr preferRelativeResize="0"/>
          <p:nvPr/>
        </p:nvPicPr>
        <p:blipFill>
          <a:blip r:embed="rId3">
            <a:alphaModFix/>
          </a:blip>
          <a:stretch>
            <a:fillRect/>
          </a:stretch>
        </p:blipFill>
        <p:spPr>
          <a:xfrm>
            <a:off x="818275" y="1645053"/>
            <a:ext cx="6935926" cy="3498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Prototype testing</a:t>
            </a:r>
            <a:endParaRPr/>
          </a:p>
        </p:txBody>
      </p:sp>
      <p:sp>
        <p:nvSpPr>
          <p:cNvPr id="213" name="Google Shape;21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Username and password should be made mandatory.</a:t>
            </a:r>
            <a:endParaRPr/>
          </a:p>
          <a:p>
            <a:pPr marL="0" lvl="0" indent="0" algn="l" rtl="0">
              <a:spcBef>
                <a:spcPts val="1600"/>
              </a:spcBef>
              <a:spcAft>
                <a:spcPts val="1600"/>
              </a:spcAft>
              <a:buNone/>
            </a:pPr>
            <a:r>
              <a:rPr lang="en"/>
              <a:t>Error message should come if the face is not shown in webcam.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report(validate the proposed work)</a:t>
            </a:r>
            <a:endParaRPr/>
          </a:p>
        </p:txBody>
      </p:sp>
      <p:sp>
        <p:nvSpPr>
          <p:cNvPr id="219" name="Google Shape;219;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validation test is a complete test before giving it to the client.</a:t>
            </a:r>
            <a:endParaRPr/>
          </a:p>
          <a:p>
            <a:pPr marL="0" lvl="0" indent="0" algn="l" rtl="0">
              <a:spcBef>
                <a:spcPts val="1600"/>
              </a:spcBef>
              <a:spcAft>
                <a:spcPts val="0"/>
              </a:spcAft>
              <a:buNone/>
            </a:pPr>
            <a:r>
              <a:rPr lang="en"/>
              <a:t>2. Login page</a:t>
            </a:r>
            <a:endParaRPr/>
          </a:p>
          <a:p>
            <a:pPr marL="0" lvl="0" indent="0" algn="l" rtl="0">
              <a:spcBef>
                <a:spcPts val="1600"/>
              </a:spcBef>
              <a:spcAft>
                <a:spcPts val="0"/>
              </a:spcAft>
              <a:buNone/>
            </a:pPr>
            <a:r>
              <a:rPr lang="en"/>
              <a:t>   2.1. Giving username and password</a:t>
            </a:r>
            <a:endParaRPr/>
          </a:p>
          <a:p>
            <a:pPr marL="0" lvl="0" indent="0" algn="l" rtl="0">
              <a:spcBef>
                <a:spcPts val="1600"/>
              </a:spcBef>
              <a:spcAft>
                <a:spcPts val="0"/>
              </a:spcAft>
              <a:buNone/>
            </a:pPr>
            <a:r>
              <a:rPr lang="en"/>
              <a:t>      2.1.1. Test case 1</a:t>
            </a:r>
            <a:endParaRPr/>
          </a:p>
          <a:p>
            <a:pPr marL="0" lvl="0" indent="0" algn="l" rtl="0">
              <a:spcBef>
                <a:spcPts val="1600"/>
              </a:spcBef>
              <a:spcAft>
                <a:spcPts val="0"/>
              </a:spcAft>
              <a:buNone/>
            </a:pPr>
            <a:r>
              <a:rPr lang="en"/>
              <a:t>      Purpose: to verify that username and password is entered or not</a:t>
            </a:r>
            <a:endParaRPr/>
          </a:p>
          <a:p>
            <a:pPr marL="0" lvl="0" indent="0" algn="l" rtl="0">
              <a:spcBef>
                <a:spcPts val="1600"/>
              </a:spcBef>
              <a:spcAft>
                <a:spcPts val="1600"/>
              </a:spcAft>
              <a:buNone/>
            </a:pP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the login page</a:t>
            </a:r>
            <a:endParaRPr/>
          </a:p>
        </p:txBody>
      </p:sp>
      <p:sp>
        <p:nvSpPr>
          <p:cNvPr id="225" name="Google Shape;22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6" name="Google Shape;226;p39"/>
          <p:cNvPicPr preferRelativeResize="0"/>
          <p:nvPr/>
        </p:nvPicPr>
        <p:blipFill>
          <a:blip r:embed="rId3">
            <a:alphaModFix/>
          </a:blip>
          <a:stretch>
            <a:fillRect/>
          </a:stretch>
        </p:blipFill>
        <p:spPr>
          <a:xfrm>
            <a:off x="389650" y="1259900"/>
            <a:ext cx="3591501" cy="2815549"/>
          </a:xfrm>
          <a:prstGeom prst="rect">
            <a:avLst/>
          </a:prstGeom>
          <a:noFill/>
          <a:ln>
            <a:noFill/>
          </a:ln>
        </p:spPr>
      </p:pic>
      <p:pic>
        <p:nvPicPr>
          <p:cNvPr id="227" name="Google Shape;227;p39"/>
          <p:cNvPicPr preferRelativeResize="0"/>
          <p:nvPr/>
        </p:nvPicPr>
        <p:blipFill>
          <a:blip r:embed="rId4">
            <a:alphaModFix/>
          </a:blip>
          <a:stretch>
            <a:fillRect/>
          </a:stretch>
        </p:blipFill>
        <p:spPr>
          <a:xfrm>
            <a:off x="4191850" y="1261975"/>
            <a:ext cx="4328676" cy="28155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webcam </a:t>
            </a:r>
            <a:endParaRPr/>
          </a:p>
        </p:txBody>
      </p:sp>
      <p:sp>
        <p:nvSpPr>
          <p:cNvPr id="233" name="Google Shape;23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r>
              <a:rPr lang="en"/>
              <a:t>3. Webcam  page</a:t>
            </a:r>
            <a:endParaRPr/>
          </a:p>
          <a:p>
            <a:pPr marL="0" lvl="0" indent="0" algn="l" rtl="0">
              <a:spcBef>
                <a:spcPts val="1600"/>
              </a:spcBef>
              <a:spcAft>
                <a:spcPts val="0"/>
              </a:spcAft>
              <a:buClr>
                <a:schemeClr val="dk1"/>
              </a:buClr>
              <a:buSzPts val="1100"/>
              <a:buFont typeface="Arial"/>
              <a:buNone/>
            </a:pPr>
            <a:r>
              <a:rPr lang="en"/>
              <a:t>   3.1. Face  detected or not</a:t>
            </a:r>
            <a:endParaRPr/>
          </a:p>
          <a:p>
            <a:pPr marL="0" lvl="0" indent="0" algn="l" rtl="0">
              <a:spcBef>
                <a:spcPts val="1600"/>
              </a:spcBef>
              <a:spcAft>
                <a:spcPts val="0"/>
              </a:spcAft>
              <a:buClr>
                <a:schemeClr val="dk1"/>
              </a:buClr>
              <a:buSzPts val="1100"/>
              <a:buFont typeface="Arial"/>
              <a:buNone/>
            </a:pPr>
            <a:r>
              <a:rPr lang="en"/>
              <a:t>      3.1.1. Test case 2</a:t>
            </a:r>
            <a:endParaRPr/>
          </a:p>
          <a:p>
            <a:pPr marL="0" lvl="0" indent="0" algn="l" rtl="0">
              <a:spcBef>
                <a:spcPts val="1600"/>
              </a:spcBef>
              <a:spcAft>
                <a:spcPts val="0"/>
              </a:spcAft>
              <a:buNone/>
            </a:pPr>
            <a:r>
              <a:rPr lang="en"/>
              <a:t>      Purpose: to verify that whether the face is detected or not in webcam</a:t>
            </a:r>
            <a:endParaRPr/>
          </a:p>
          <a:p>
            <a:pPr marL="0" lvl="0" indent="0" algn="l" rtl="0">
              <a:spcBef>
                <a:spcPts val="1600"/>
              </a:spcBef>
              <a:spcAft>
                <a:spcPts val="0"/>
              </a:spcAft>
              <a:buClr>
                <a:schemeClr val="dk1"/>
              </a:buClr>
              <a:buSzPts val="1100"/>
              <a:buFont typeface="Arial"/>
              <a:buNone/>
            </a:pPr>
            <a:r>
              <a:rPr lang="en"/>
              <a:t>It detects only the faces and not any other things</a:t>
            </a:r>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41"/>
          <p:cNvPicPr preferRelativeResize="0"/>
          <p:nvPr/>
        </p:nvPicPr>
        <p:blipFill>
          <a:blip r:embed="rId3">
            <a:alphaModFix/>
          </a:blip>
          <a:stretch>
            <a:fillRect/>
          </a:stretch>
        </p:blipFill>
        <p:spPr>
          <a:xfrm>
            <a:off x="152400" y="142850"/>
            <a:ext cx="4419600" cy="3541550"/>
          </a:xfrm>
          <a:prstGeom prst="rect">
            <a:avLst/>
          </a:prstGeom>
          <a:noFill/>
          <a:ln>
            <a:noFill/>
          </a:ln>
        </p:spPr>
      </p:pic>
      <p:pic>
        <p:nvPicPr>
          <p:cNvPr id="239" name="Google Shape;239;p41"/>
          <p:cNvPicPr preferRelativeResize="0"/>
          <p:nvPr/>
        </p:nvPicPr>
        <p:blipFill>
          <a:blip r:embed="rId4">
            <a:alphaModFix/>
          </a:blip>
          <a:stretch>
            <a:fillRect/>
          </a:stretch>
        </p:blipFill>
        <p:spPr>
          <a:xfrm>
            <a:off x="4724400" y="152400"/>
            <a:ext cx="4267200" cy="3541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a:off x="246225" y="164775"/>
            <a:ext cx="8520600" cy="104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Abstract</a:t>
            </a:r>
            <a:endParaRPr/>
          </a:p>
        </p:txBody>
      </p:sp>
      <p:sp>
        <p:nvSpPr>
          <p:cNvPr id="69" name="Google Shape;69;p15"/>
          <p:cNvSpPr txBox="1">
            <a:spLocks noGrp="1"/>
          </p:cNvSpPr>
          <p:nvPr>
            <p:ph type="subTitle" idx="1"/>
          </p:nvPr>
        </p:nvSpPr>
        <p:spPr>
          <a:xfrm>
            <a:off x="311700" y="1393425"/>
            <a:ext cx="8520600" cy="3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Human emotion and facial expression is one of the most powerful tool of human interaction. Detecting and recognizing human emotion is a big challenge in computer vision and artificial intelligence. Emotions are a big part of human communication since most of the communication takes place through emotion. Aim of our project is to develop a robust system which can detect  human emotion. This can be used by people affected by autism to make them understand these emotions better.</a:t>
            </a:r>
            <a:endParaRPr sz="2400"/>
          </a:p>
          <a:p>
            <a:pPr marL="0" lvl="0" indent="0" algn="l" rtl="0">
              <a:spcBef>
                <a:spcPts val="0"/>
              </a:spcBef>
              <a:spcAft>
                <a:spcPts val="0"/>
              </a:spcAft>
              <a:buClr>
                <a:schemeClr val="dk1"/>
              </a:buClr>
              <a:buSzPts val="1100"/>
              <a:buFont typeface="Arial"/>
              <a:buNone/>
            </a:pPr>
            <a:endParaRPr sz="2600"/>
          </a:p>
          <a:p>
            <a:pPr marL="0" lvl="0" indent="0" algn="l" rtl="0">
              <a:spcBef>
                <a:spcPts val="0"/>
              </a:spcBef>
              <a:spcAft>
                <a:spcPts val="0"/>
              </a:spcAft>
              <a:buNone/>
            </a:pP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image emotion</a:t>
            </a:r>
            <a:endParaRPr/>
          </a:p>
        </p:txBody>
      </p:sp>
      <p:sp>
        <p:nvSpPr>
          <p:cNvPr id="245" name="Google Shape;245;p42"/>
          <p:cNvSpPr txBox="1">
            <a:spLocks noGrp="1"/>
          </p:cNvSpPr>
          <p:nvPr>
            <p:ph type="body" idx="1"/>
          </p:nvPr>
        </p:nvSpPr>
        <p:spPr>
          <a:xfrm>
            <a:off x="103900" y="1152475"/>
            <a:ext cx="8728500" cy="39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the image with face reactions only the emotion is detected. The emotion isnt detected for any other images.</a:t>
            </a:r>
            <a:endParaRPr/>
          </a:p>
          <a:p>
            <a:pPr marL="0" lvl="0" indent="0" algn="l" rtl="0">
              <a:spcBef>
                <a:spcPts val="1600"/>
              </a:spcBef>
              <a:spcAft>
                <a:spcPts val="0"/>
              </a:spcAft>
              <a:buNone/>
            </a:pPr>
            <a:r>
              <a:rPr lang="en"/>
              <a:t>It shows no face in the result if face is not in the image.</a:t>
            </a:r>
            <a:endParaRPr/>
          </a:p>
          <a:p>
            <a:pPr marL="0" lvl="0" indent="0" algn="l" rtl="0">
              <a:spcBef>
                <a:spcPts val="1600"/>
              </a:spcBef>
              <a:spcAft>
                <a:spcPts val="0"/>
              </a:spcAft>
              <a:buClr>
                <a:schemeClr val="dk1"/>
              </a:buClr>
              <a:buSzPts val="1100"/>
              <a:buFont typeface="Arial"/>
              <a:buNone/>
            </a:pPr>
            <a:r>
              <a:rPr lang="en"/>
              <a:t>4.Webcam  page</a:t>
            </a:r>
            <a:endParaRPr/>
          </a:p>
          <a:p>
            <a:pPr marL="0" lvl="0" indent="0" algn="l" rtl="0">
              <a:spcBef>
                <a:spcPts val="1600"/>
              </a:spcBef>
              <a:spcAft>
                <a:spcPts val="0"/>
              </a:spcAft>
              <a:buClr>
                <a:schemeClr val="dk1"/>
              </a:buClr>
              <a:buSzPts val="1100"/>
              <a:buFont typeface="Arial"/>
              <a:buNone/>
            </a:pPr>
            <a:r>
              <a:rPr lang="en"/>
              <a:t>   4.1. Face  detected or not in image</a:t>
            </a:r>
            <a:endParaRPr/>
          </a:p>
          <a:p>
            <a:pPr marL="0" lvl="0" indent="0" algn="l" rtl="0">
              <a:spcBef>
                <a:spcPts val="1600"/>
              </a:spcBef>
              <a:spcAft>
                <a:spcPts val="0"/>
              </a:spcAft>
              <a:buClr>
                <a:schemeClr val="dk1"/>
              </a:buClr>
              <a:buSzPts val="1100"/>
              <a:buFont typeface="Arial"/>
              <a:buNone/>
            </a:pPr>
            <a:r>
              <a:rPr lang="en"/>
              <a:t>      4.1.1. Test case 3</a:t>
            </a:r>
            <a:endParaRPr/>
          </a:p>
          <a:p>
            <a:pPr marL="0" lvl="0" indent="0" algn="l" rtl="0">
              <a:spcBef>
                <a:spcPts val="1600"/>
              </a:spcBef>
              <a:spcAft>
                <a:spcPts val="0"/>
              </a:spcAft>
              <a:buClr>
                <a:schemeClr val="dk1"/>
              </a:buClr>
              <a:buSzPts val="1100"/>
              <a:buFont typeface="Arial"/>
              <a:buNone/>
            </a:pPr>
            <a:r>
              <a:rPr lang="en"/>
              <a:t>      Purpose: to verify that whether the face is detected or not in image emotion</a:t>
            </a:r>
            <a:endParaRPr/>
          </a:p>
          <a:p>
            <a:pPr marL="0" lvl="0" indent="0" algn="l" rtl="0">
              <a:spcBef>
                <a:spcPts val="1600"/>
              </a:spcBef>
              <a:spcAft>
                <a:spcPts val="0"/>
              </a:spcAft>
              <a:buClr>
                <a:schemeClr val="dk1"/>
              </a:buClr>
              <a:buSzPts val="1100"/>
              <a:buFont typeface="Arial"/>
              <a:buNone/>
            </a:pPr>
            <a:r>
              <a:rPr lang="en"/>
              <a:t>It detects only the faces and not any other images.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428625" y="454600"/>
            <a:ext cx="8104901" cy="4403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44"/>
          <p:cNvPicPr preferRelativeResize="0"/>
          <p:nvPr/>
        </p:nvPicPr>
        <p:blipFill>
          <a:blip r:embed="rId3">
            <a:alphaModFix/>
          </a:blip>
          <a:stretch>
            <a:fillRect/>
          </a:stretch>
        </p:blipFill>
        <p:spPr>
          <a:xfrm>
            <a:off x="152400" y="152400"/>
            <a:ext cx="8839200" cy="430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Highlights of the work</a:t>
            </a:r>
            <a:endParaRPr/>
          </a:p>
        </p:txBody>
      </p:sp>
      <p:sp>
        <p:nvSpPr>
          <p:cNvPr id="261" name="Google Shape;261;p45"/>
          <p:cNvSpPr txBox="1">
            <a:spLocks noGrp="1"/>
          </p:cNvSpPr>
          <p:nvPr>
            <p:ph type="body" idx="1"/>
          </p:nvPr>
        </p:nvSpPr>
        <p:spPr>
          <a:xfrm>
            <a:off x="311700" y="1017725"/>
            <a:ext cx="8388900" cy="39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Advantages:</a:t>
            </a:r>
            <a:endParaRPr/>
          </a:p>
          <a:p>
            <a:pPr marL="0" lvl="0" indent="0" algn="l" rtl="0">
              <a:spcBef>
                <a:spcPts val="1600"/>
              </a:spcBef>
              <a:spcAft>
                <a:spcPts val="0"/>
              </a:spcAft>
              <a:buNone/>
            </a:pPr>
            <a:r>
              <a:rPr lang="en"/>
              <a:t>-&gt; shows the emotion detection of our face with accuracy , fps(frames per second)</a:t>
            </a:r>
            <a:endParaRPr/>
          </a:p>
          <a:p>
            <a:pPr marL="0" lvl="0" indent="0" algn="l" rtl="0">
              <a:spcBef>
                <a:spcPts val="1600"/>
              </a:spcBef>
              <a:spcAft>
                <a:spcPts val="0"/>
              </a:spcAft>
              <a:buNone/>
            </a:pPr>
            <a:r>
              <a:rPr lang="en"/>
              <a:t>-&gt; followed the graphical user interface and hci principles.</a:t>
            </a:r>
            <a:endParaRPr/>
          </a:p>
          <a:p>
            <a:pPr marL="0" lvl="0" indent="0" algn="l" rtl="0">
              <a:spcBef>
                <a:spcPts val="160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6"/>
          <p:cNvPicPr preferRelativeResize="0"/>
          <p:nvPr/>
        </p:nvPicPr>
        <p:blipFill>
          <a:blip r:embed="rId3">
            <a:alphaModFix/>
          </a:blip>
          <a:stretch>
            <a:fillRect/>
          </a:stretch>
        </p:blipFill>
        <p:spPr>
          <a:xfrm>
            <a:off x="933225" y="152400"/>
            <a:ext cx="6827841"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47"/>
          <p:cNvPicPr preferRelativeResize="0"/>
          <p:nvPr/>
        </p:nvPicPr>
        <p:blipFill>
          <a:blip r:embed="rId3">
            <a:alphaModFix/>
          </a:blip>
          <a:stretch>
            <a:fillRect/>
          </a:stretch>
        </p:blipFill>
        <p:spPr>
          <a:xfrm>
            <a:off x="152400" y="152400"/>
            <a:ext cx="7841724" cy="476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48"/>
          <p:cNvPicPr preferRelativeResize="0"/>
          <p:nvPr/>
        </p:nvPicPr>
        <p:blipFill>
          <a:blip r:embed="rId3">
            <a:alphaModFix/>
          </a:blip>
          <a:stretch>
            <a:fillRect/>
          </a:stretch>
        </p:blipFill>
        <p:spPr>
          <a:xfrm>
            <a:off x="1016300" y="152400"/>
            <a:ext cx="6556425"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9"/>
          <p:cNvSpPr txBox="1">
            <a:spLocks noGrp="1"/>
          </p:cNvSpPr>
          <p:nvPr>
            <p:ph type="title"/>
          </p:nvPr>
        </p:nvSpPr>
        <p:spPr>
          <a:xfrm>
            <a:off x="311700" y="38890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Conclusion</a:t>
            </a:r>
            <a:endParaRPr sz="3600"/>
          </a:p>
        </p:txBody>
      </p:sp>
      <p:sp>
        <p:nvSpPr>
          <p:cNvPr id="282" name="Google Shape;28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t>We were able to create Sentimeter, an user friendly interface where people with minimal to no understanding can view and review our application. This has primarily been made to target a mentally challenged audience and assist them in their interaction skills that they are bound to face. In this project report, we went over the 3 modules we developed, image emotion, webcam emotion, and webcam emotion to find accuracy. </a:t>
            </a:r>
            <a:endParaRPr sz="2100"/>
          </a:p>
        </p:txBody>
      </p:sp>
      <p:pic>
        <p:nvPicPr>
          <p:cNvPr id="283" name="Google Shape;283;p49"/>
          <p:cNvPicPr preferRelativeResize="0"/>
          <p:nvPr/>
        </p:nvPicPr>
        <p:blipFill>
          <a:blip r:embed="rId3">
            <a:alphaModFix/>
          </a:blip>
          <a:stretch>
            <a:fillRect/>
          </a:stretch>
        </p:blipFill>
        <p:spPr>
          <a:xfrm>
            <a:off x="6607975" y="3493825"/>
            <a:ext cx="1649676" cy="16496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Works</a:t>
            </a:r>
            <a:endParaRPr/>
          </a:p>
        </p:txBody>
      </p:sp>
      <p:sp>
        <p:nvSpPr>
          <p:cNvPr id="289" name="Google Shape;289;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We would like to clean up the interface more and make it look more radiant and professional.</a:t>
            </a:r>
            <a:endParaRPr sz="2000"/>
          </a:p>
          <a:p>
            <a:pPr marL="457200" lvl="0" indent="-355600" algn="l" rtl="0">
              <a:spcBef>
                <a:spcPts val="0"/>
              </a:spcBef>
              <a:spcAft>
                <a:spcPts val="0"/>
              </a:spcAft>
              <a:buSzPts val="2000"/>
              <a:buChar char="●"/>
            </a:pPr>
            <a:r>
              <a:rPr lang="en" sz="2000"/>
              <a:t>We would like to add emojis for the respective emotions detected.</a:t>
            </a:r>
            <a:endParaRPr sz="2000"/>
          </a:p>
          <a:p>
            <a:pPr marL="457200" lvl="0" indent="-355600" algn="l" rtl="0">
              <a:spcBef>
                <a:spcPts val="0"/>
              </a:spcBef>
              <a:spcAft>
                <a:spcPts val="0"/>
              </a:spcAft>
              <a:buSzPts val="2000"/>
              <a:buChar char="●"/>
            </a:pPr>
            <a:r>
              <a:rPr lang="en" sz="2000"/>
              <a:t>We would also like to create a mobile application of our project since its more widespread and our application can be used by many more.</a:t>
            </a:r>
            <a:endParaRPr sz="2000"/>
          </a:p>
        </p:txBody>
      </p:sp>
      <p:pic>
        <p:nvPicPr>
          <p:cNvPr id="290" name="Google Shape;290;p50"/>
          <p:cNvPicPr preferRelativeResize="0"/>
          <p:nvPr/>
        </p:nvPicPr>
        <p:blipFill>
          <a:blip r:embed="rId3">
            <a:alphaModFix/>
          </a:blip>
          <a:stretch>
            <a:fillRect/>
          </a:stretch>
        </p:blipFill>
        <p:spPr>
          <a:xfrm>
            <a:off x="4777725" y="2859650"/>
            <a:ext cx="2825300" cy="2283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
        <p:nvSpPr>
          <p:cNvPr id="296" name="Google Shape;296;p51"/>
          <p:cNvSpPr txBox="1">
            <a:spLocks noGrp="1"/>
          </p:cNvSpPr>
          <p:nvPr>
            <p:ph type="body" idx="1"/>
          </p:nvPr>
        </p:nvSpPr>
        <p:spPr>
          <a:xfrm>
            <a:off x="196400" y="1152475"/>
            <a:ext cx="8635800" cy="3416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Vamshi Krishna Gudipati, Oindrila Ray Barman, Mofica Gaffoor, Harshagandha, Abdelshakour Abuzneid, Efficient Facial Expression Recognition Using Adaboost and Haar Cascade Classifiers, 2016 IEEE.</a:t>
            </a:r>
            <a:endParaRPr sz="1500"/>
          </a:p>
          <a:p>
            <a:pPr marL="457200" lvl="0" indent="-323850" algn="l" rtl="0">
              <a:spcBef>
                <a:spcPts val="0"/>
              </a:spcBef>
              <a:spcAft>
                <a:spcPts val="0"/>
              </a:spcAft>
              <a:buSzPts val="1500"/>
              <a:buChar char="●"/>
            </a:pPr>
            <a:r>
              <a:rPr lang="en" sz="1500"/>
              <a:t>Namrata Mahajan, Harshad Mahajan, Emotion Detection Algorithm, International Journal of Electrical and Electronics Research, Vol. 2, Issue 2, pp: (56–60), Month: April - June 2014</a:t>
            </a:r>
            <a:endParaRPr sz="1500"/>
          </a:p>
          <a:p>
            <a:pPr marL="457200" lvl="0" indent="-323850" algn="l" rtl="0">
              <a:spcBef>
                <a:spcPts val="0"/>
              </a:spcBef>
              <a:spcAft>
                <a:spcPts val="0"/>
              </a:spcAft>
              <a:buSzPts val="1500"/>
              <a:buChar char="●"/>
            </a:pPr>
            <a:r>
              <a:rPr lang="en" sz="1500"/>
              <a:t>Emotion Recognition from Facial Expressions using Multilevel HMM Ira Cohen, Ashutosh Garg, Thomas S. Huang,Beckman Institute for Advanced Science and Technology.</a:t>
            </a:r>
            <a:endParaRPr sz="1500"/>
          </a:p>
          <a:p>
            <a:pPr marL="457200" lvl="0" indent="-323850" algn="l" rtl="0">
              <a:spcBef>
                <a:spcPts val="0"/>
              </a:spcBef>
              <a:spcAft>
                <a:spcPts val="0"/>
              </a:spcAft>
              <a:buSzPts val="1500"/>
              <a:buChar char="●"/>
            </a:pPr>
            <a:r>
              <a:rPr lang="en" sz="1500"/>
              <a:t>Emotion recognition using facial expressions with active appearance models Matthew S. Ratliff,Eric Paterson</a:t>
            </a:r>
            <a:endParaRPr sz="1500"/>
          </a:p>
          <a:p>
            <a:pPr marL="457200" lvl="0" indent="-323850" algn="l" rtl="0">
              <a:spcBef>
                <a:spcPts val="0"/>
              </a:spcBef>
              <a:spcAft>
                <a:spcPts val="0"/>
              </a:spcAft>
              <a:buSzPts val="1500"/>
              <a:buChar char="●"/>
            </a:pPr>
            <a:r>
              <a:rPr lang="en" sz="1500" u="sng">
                <a:solidFill>
                  <a:schemeClr val="hlink"/>
                </a:solidFill>
                <a:hlinkClick r:id="rId3"/>
              </a:rPr>
              <a:t>https://towardsdatascience.com/face-recognition-using-javascript-api-face-api-js-75af10bc3dee</a:t>
            </a:r>
            <a:endParaRPr sz="1500"/>
          </a:p>
          <a:p>
            <a:pPr marL="457200" lvl="0" indent="-323850" algn="l" rtl="0">
              <a:spcBef>
                <a:spcPts val="0"/>
              </a:spcBef>
              <a:spcAft>
                <a:spcPts val="0"/>
              </a:spcAft>
              <a:buSzPts val="1500"/>
              <a:buChar char="●"/>
            </a:pPr>
            <a:r>
              <a:rPr lang="en" sz="1500" u="sng">
                <a:solidFill>
                  <a:schemeClr val="hlink"/>
                </a:solidFill>
                <a:hlinkClick r:id="rId4"/>
              </a:rPr>
              <a:t>https://www.infoq.com/news/2020/03/face-api-js/</a:t>
            </a:r>
            <a:endParaRPr sz="1500"/>
          </a:p>
          <a:p>
            <a:pPr marL="457200" lvl="0" indent="-323850" algn="l" rtl="0">
              <a:spcBef>
                <a:spcPts val="0"/>
              </a:spcBef>
              <a:spcAft>
                <a:spcPts val="0"/>
              </a:spcAft>
              <a:buSzPts val="1500"/>
              <a:buChar char="●"/>
            </a:pPr>
            <a:r>
              <a:rPr lang="en" sz="1500"/>
              <a:t>https://www.youtube.com/watch?v=NT4N_N2FAT4&amp;feature=youtu.be</a:t>
            </a:r>
            <a:endParaRPr sz="1500"/>
          </a:p>
          <a:p>
            <a:pPr marL="457200" lvl="0" indent="0" algn="l" rtl="0">
              <a:spcBef>
                <a:spcPts val="1600"/>
              </a:spcBef>
              <a:spcAft>
                <a:spcPts val="0"/>
              </a:spcAft>
              <a:buNone/>
            </a:pPr>
            <a:endParaRPr sz="1400"/>
          </a:p>
          <a:p>
            <a:pPr marL="457200" lvl="0" indent="0" algn="l" rtl="0">
              <a:spcBef>
                <a:spcPts val="1600"/>
              </a:spcBef>
              <a:spcAft>
                <a:spcPts val="0"/>
              </a:spcAft>
              <a:buNone/>
            </a:pPr>
            <a:endParaRPr sz="1400"/>
          </a:p>
          <a:p>
            <a:pPr marL="0" lvl="0" indent="0" algn="l" rtl="0">
              <a:spcBef>
                <a:spcPts val="1600"/>
              </a:spcBef>
              <a:spcAft>
                <a:spcPts val="0"/>
              </a:spcAft>
              <a:buNone/>
            </a:pPr>
            <a:endParaRPr sz="1400"/>
          </a:p>
          <a:p>
            <a:pPr marL="457200" lvl="0" indent="0" algn="l" rtl="0">
              <a:spcBef>
                <a:spcPts val="1600"/>
              </a:spcBef>
              <a:spcAft>
                <a:spcPts val="0"/>
              </a:spcAft>
              <a:buNone/>
            </a:pPr>
            <a:endParaRPr sz="1400"/>
          </a:p>
          <a:p>
            <a:pPr marL="457200" lvl="0" indent="0" algn="l" rtl="0">
              <a:spcBef>
                <a:spcPts val="1600"/>
              </a:spcBef>
              <a:spcAft>
                <a:spcPts val="160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ctrTitle"/>
          </p:nvPr>
        </p:nvSpPr>
        <p:spPr>
          <a:xfrm>
            <a:off x="246225" y="215100"/>
            <a:ext cx="8520600" cy="8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Comparison of existing and proposed model</a:t>
            </a:r>
            <a:endParaRPr sz="3200"/>
          </a:p>
        </p:txBody>
      </p:sp>
      <p:sp>
        <p:nvSpPr>
          <p:cNvPr id="75" name="Google Shape;75;p16"/>
          <p:cNvSpPr txBox="1">
            <a:spLocks noGrp="1"/>
          </p:cNvSpPr>
          <p:nvPr>
            <p:ph type="subTitle" idx="1"/>
          </p:nvPr>
        </p:nvSpPr>
        <p:spPr>
          <a:xfrm>
            <a:off x="311700" y="1393425"/>
            <a:ext cx="8520600" cy="3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There already exists models where the application detects facial expressions, but the model does the bare minimum of just predicting the emotion and display the inference.</a:t>
            </a:r>
            <a:endParaRPr sz="2400"/>
          </a:p>
          <a:p>
            <a:pPr marL="0" lvl="0" indent="0" algn="l" rtl="0">
              <a:spcBef>
                <a:spcPts val="0"/>
              </a:spcBef>
              <a:spcAft>
                <a:spcPts val="0"/>
              </a:spcAft>
              <a:buNone/>
            </a:pPr>
            <a:r>
              <a:rPr lang="en" sz="2400"/>
              <a:t>We want to develop an interface that portrays the accuracy of all the emotions present, as well create another part of the application where the users can upload an image which can detect the application and says the emotion.</a:t>
            </a:r>
            <a:endParaRPr sz="2400"/>
          </a:p>
          <a:p>
            <a:pPr marL="0" lvl="0" indent="0" algn="l" rtl="0">
              <a:spcBef>
                <a:spcPts val="0"/>
              </a:spcBef>
              <a:spcAft>
                <a:spcPts val="0"/>
              </a:spcAft>
              <a:buNone/>
            </a:pPr>
            <a:endParaRPr sz="2600"/>
          </a:p>
          <a:p>
            <a:pPr marL="0" lvl="0" indent="0" algn="l" rtl="0">
              <a:spcBef>
                <a:spcPts val="0"/>
              </a:spcBef>
              <a:spcAft>
                <a:spcPts val="0"/>
              </a:spcAft>
              <a:buNone/>
            </a:pP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ctrTitle"/>
          </p:nvPr>
        </p:nvSpPr>
        <p:spPr>
          <a:xfrm>
            <a:off x="246225" y="215100"/>
            <a:ext cx="8520600" cy="8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Challenges/ issues of existing system</a:t>
            </a:r>
            <a:endParaRPr sz="3200"/>
          </a:p>
        </p:txBody>
      </p:sp>
      <p:sp>
        <p:nvSpPr>
          <p:cNvPr id="81" name="Google Shape;81;p17"/>
          <p:cNvSpPr txBox="1">
            <a:spLocks noGrp="1"/>
          </p:cNvSpPr>
          <p:nvPr>
            <p:ph type="subTitle" idx="1"/>
          </p:nvPr>
        </p:nvSpPr>
        <p:spPr>
          <a:xfrm>
            <a:off x="311700" y="1393425"/>
            <a:ext cx="8736000" cy="36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The existing model application is capable to detect some emotions which are universal to all human beings like angry, sad, happy, surprise, fear, disgust and neutral, that is present in our project, but the interface is not user friendly, the gui is not clear and the skill to operate the project is very high.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This would not bode well for our target audience since we are trying to attract people affected by autism and encourage them to understand these emotions. Another user base is casual users who just want to try how the application</a:t>
            </a:r>
            <a:r>
              <a:rPr lang="en" sz="2400"/>
              <a:t> </a:t>
            </a:r>
            <a:r>
              <a:rPr lang="en" sz="2000"/>
              <a:t>works.</a:t>
            </a:r>
            <a:endParaRPr sz="2000"/>
          </a:p>
          <a:p>
            <a:pPr marL="0" lvl="0" indent="0" algn="l" rtl="0">
              <a:spcBef>
                <a:spcPts val="0"/>
              </a:spcBef>
              <a:spcAft>
                <a:spcPts val="0"/>
              </a:spcAft>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ctrTitle"/>
          </p:nvPr>
        </p:nvSpPr>
        <p:spPr>
          <a:xfrm>
            <a:off x="246225" y="168325"/>
            <a:ext cx="8520600" cy="8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Objectives</a:t>
            </a:r>
            <a:endParaRPr sz="4800"/>
          </a:p>
        </p:txBody>
      </p:sp>
      <p:sp>
        <p:nvSpPr>
          <p:cNvPr id="87" name="Google Shape;87;p18"/>
          <p:cNvSpPr txBox="1">
            <a:spLocks noGrp="1"/>
          </p:cNvSpPr>
          <p:nvPr>
            <p:ph type="subTitle" idx="1"/>
          </p:nvPr>
        </p:nvSpPr>
        <p:spPr>
          <a:xfrm>
            <a:off x="311700" y="981925"/>
            <a:ext cx="8520600" cy="3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To program an user friendly application to detect some emotions which are universal to all human beings like angry, sad, happy, surprise, fear, disgust and neutral, which can be used by users with minimal to no experience about current trends in technologies and with the gui and hci principles.</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88" name="Google Shape;88;p18"/>
          <p:cNvPicPr preferRelativeResize="0"/>
          <p:nvPr/>
        </p:nvPicPr>
        <p:blipFill rotWithShape="1">
          <a:blip r:embed="rId3">
            <a:alphaModFix/>
          </a:blip>
          <a:srcRect t="12377" b="13729"/>
          <a:stretch/>
        </p:blipFill>
        <p:spPr>
          <a:xfrm>
            <a:off x="2633050" y="3011275"/>
            <a:ext cx="3877901" cy="178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64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Architecture Diagram(Flow of the work)</a:t>
            </a:r>
            <a:endParaRPr sz="2400"/>
          </a:p>
        </p:txBody>
      </p:sp>
      <p:sp>
        <p:nvSpPr>
          <p:cNvPr id="94" name="Google Shape;94;p19"/>
          <p:cNvSpPr txBox="1">
            <a:spLocks noGrp="1"/>
          </p:cNvSpPr>
          <p:nvPr>
            <p:ph type="body" idx="1"/>
          </p:nvPr>
        </p:nvSpPr>
        <p:spPr>
          <a:xfrm>
            <a:off x="311700" y="1161825"/>
            <a:ext cx="8520600" cy="163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diagram refers to the flow of our website in a sequential manner.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574700" y="129000"/>
            <a:ext cx="7743974" cy="488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Real client and Stakeholders</a:t>
            </a:r>
            <a:endParaRPr sz="2400"/>
          </a:p>
        </p:txBody>
      </p:sp>
      <p:sp>
        <p:nvSpPr>
          <p:cNvPr id="105" name="Google Shape;105;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4292E"/>
                </a:solidFill>
                <a:highlight>
                  <a:srgbClr val="FFFFFF"/>
                </a:highlight>
              </a:rPr>
              <a:t>A bright and colorful website using facial recognition and emotion detection AI to have fun making faces! Entertaining for all types, and especially useful for people with </a:t>
            </a:r>
            <a:r>
              <a:rPr lang="en" b="1">
                <a:solidFill>
                  <a:srgbClr val="24292E"/>
                </a:solidFill>
                <a:highlight>
                  <a:srgbClr val="FFFFFF"/>
                </a:highlight>
              </a:rPr>
              <a:t>autism and/or asperger's</a:t>
            </a:r>
            <a:r>
              <a:rPr lang="en">
                <a:solidFill>
                  <a:srgbClr val="24292E"/>
                </a:solidFill>
                <a:highlight>
                  <a:srgbClr val="FFFFFF"/>
                </a:highlight>
              </a:rPr>
              <a:t> to learn and practice emotional recognition.</a:t>
            </a:r>
            <a:endParaRPr>
              <a:solidFill>
                <a:srgbClr val="24292E"/>
              </a:solidFill>
              <a:highlight>
                <a:srgbClr val="FFFFFF"/>
              </a:highlight>
            </a:endParaRPr>
          </a:p>
          <a:p>
            <a:pPr marL="0" lvl="0" indent="0" algn="l" rtl="0">
              <a:spcBef>
                <a:spcPts val="1600"/>
              </a:spcBef>
              <a:spcAft>
                <a:spcPts val="0"/>
              </a:spcAft>
              <a:buNone/>
            </a:pPr>
            <a:r>
              <a:rPr lang="en">
                <a:solidFill>
                  <a:srgbClr val="24292E"/>
                </a:solidFill>
                <a:highlight>
                  <a:srgbClr val="FFFFFF"/>
                </a:highlight>
              </a:rPr>
              <a:t>It is helpful for the physically challenged people to detect their emotion.</a:t>
            </a:r>
            <a:endParaRPr>
              <a:solidFill>
                <a:srgbClr val="24292E"/>
              </a:solidFill>
              <a:highlight>
                <a:srgbClr val="FFFFFF"/>
              </a:highlight>
            </a:endParaRPr>
          </a:p>
          <a:p>
            <a:pPr marL="0" lvl="0" indent="0" algn="l" rtl="0">
              <a:spcBef>
                <a:spcPts val="1600"/>
              </a:spcBef>
              <a:spcAft>
                <a:spcPts val="1600"/>
              </a:spcAft>
              <a:buNone/>
            </a:pPr>
            <a:r>
              <a:rPr lang="en">
                <a:solidFill>
                  <a:srgbClr val="24292E"/>
                </a:solidFill>
                <a:highlight>
                  <a:srgbClr val="FFFFFF"/>
                </a:highlight>
              </a:rPr>
              <a:t>The users or customers are one of the real clients of the website.</a:t>
            </a:r>
            <a:endParaRPr>
              <a:solidFill>
                <a:srgbClr val="24292E"/>
              </a:solidFill>
              <a:highlight>
                <a:srgbClr val="FFFFFF"/>
              </a:highligh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1292</Words>
  <PresentationFormat>On-screen Show (16:9)</PresentationFormat>
  <Paragraphs>128</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Simple Light</vt:lpstr>
      <vt:lpstr>EMOTION DETECTION</vt:lpstr>
      <vt:lpstr>Demo Video Link</vt:lpstr>
      <vt:lpstr>Abstract</vt:lpstr>
      <vt:lpstr>Comparison of existing and proposed model</vt:lpstr>
      <vt:lpstr>Challenges/ issues of existing system</vt:lpstr>
      <vt:lpstr>Objectives</vt:lpstr>
      <vt:lpstr>Architecture Diagram(Flow of the work)</vt:lpstr>
      <vt:lpstr>Slide 8</vt:lpstr>
      <vt:lpstr>Real client and Stakeholders</vt:lpstr>
      <vt:lpstr>Modules wise description</vt:lpstr>
      <vt:lpstr>Slide 11</vt:lpstr>
      <vt:lpstr>Gui state models : 1. Home page</vt:lpstr>
      <vt:lpstr>2. Login page</vt:lpstr>
      <vt:lpstr>3. Instruction page</vt:lpstr>
      <vt:lpstr>4. Image emotion</vt:lpstr>
      <vt:lpstr>Slide 16</vt:lpstr>
      <vt:lpstr>5. Webcam emotion</vt:lpstr>
      <vt:lpstr>Slide 18</vt:lpstr>
      <vt:lpstr>Slide 19</vt:lpstr>
      <vt:lpstr>6. Accuracy emotion</vt:lpstr>
      <vt:lpstr>Slide 21</vt:lpstr>
      <vt:lpstr>7. Feedback page</vt:lpstr>
      <vt:lpstr>8. End page</vt:lpstr>
      <vt:lpstr>9. Chat application page</vt:lpstr>
      <vt:lpstr>Prototype testing</vt:lpstr>
      <vt:lpstr>Test report(validate the proposed work)</vt:lpstr>
      <vt:lpstr>Validating the login page</vt:lpstr>
      <vt:lpstr>Validating webcam </vt:lpstr>
      <vt:lpstr>Slide 29</vt:lpstr>
      <vt:lpstr>Validating image emotion</vt:lpstr>
      <vt:lpstr>Slide 31</vt:lpstr>
      <vt:lpstr>Slide 32</vt:lpstr>
      <vt:lpstr>Highlights of the work</vt:lpstr>
      <vt:lpstr>Slide 34</vt:lpstr>
      <vt:lpstr>Slide 35</vt:lpstr>
      <vt:lpstr>Slide 36</vt:lpstr>
      <vt:lpstr>Conclusion</vt:lpstr>
      <vt:lpstr>Future Works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DETECTION</dc:title>
  <dc:creator>Dr. N Jaisankar</dc:creator>
  <cp:lastModifiedBy>Dr. N Jaisankar</cp:lastModifiedBy>
  <cp:revision>1</cp:revision>
  <dcterms:modified xsi:type="dcterms:W3CDTF">2020-11-06T16:16:39Z</dcterms:modified>
</cp:coreProperties>
</file>